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335" r:id="rId2"/>
    <p:sldId id="337" r:id="rId3"/>
    <p:sldId id="346" r:id="rId4"/>
    <p:sldId id="348" r:id="rId5"/>
    <p:sldId id="345" r:id="rId6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CC3300"/>
    <a:srgbClr val="A5A5A5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24" autoAdjust="0"/>
    <p:restoredTop sz="95020" autoAdjust="0"/>
  </p:normalViewPr>
  <p:slideViewPr>
    <p:cSldViewPr snapToGrid="0">
      <p:cViewPr varScale="1">
        <p:scale>
          <a:sx n="87" d="100"/>
          <a:sy n="87" d="100"/>
        </p:scale>
        <p:origin x="71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48D2E-AF02-4DCE-B074-B92153B9F500}" type="datetimeFigureOut">
              <a:rPr lang="zh-CN" altLang="en-US" smtClean="0"/>
              <a:t>2023/11/10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DA67F-B4CA-4472-A62D-C6C405E2262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FDA67F-B4CA-4472-A62D-C6C405E22629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Compositions </a:t>
            </a:r>
            <a:r>
              <a:rPr lang="zh-CN" altLang="en-US" dirty="0"/>
              <a:t>成分</a:t>
            </a:r>
            <a:endParaRPr lang="en-US" altLang="zh-CN" dirty="0"/>
          </a:p>
          <a:p>
            <a:r>
              <a:rPr lang="en-US" altLang="zh-CN" dirty="0"/>
              <a:t>key concepts   adjective-noun pairs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FDA67F-B4CA-4472-A62D-C6C405E22629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97904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3600" b="1" kern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2023/11/10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2023/11/10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770528"/>
            <a:ext cx="10515600" cy="482946"/>
          </a:xfrm>
        </p:spPr>
        <p:txBody>
          <a:bodyPr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4000" b="1" kern="1200" dirty="0">
                <a:solidFill>
                  <a:srgbClr val="002060"/>
                </a:solidFill>
                <a:effectLst>
                  <a:glow rad="63500">
                    <a:schemeClr val="bg1"/>
                  </a:glow>
                  <a:reflection blurRad="6350" stA="55000" endA="300" endPos="35000" dir="5400000" sy="-100000" algn="bl" rotWithShape="0"/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Title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838200" y="1316974"/>
            <a:ext cx="10515600" cy="4859989"/>
          </a:xfrm>
        </p:spPr>
        <p:txBody>
          <a:bodyPr/>
          <a:lstStyle>
            <a:lvl1pPr marL="358775" indent="-4572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n"/>
              <a:defRPr lang="zh-CN" altLang="en-US" sz="2600" b="1" kern="100" spc="50" dirty="0" smtClean="0">
                <a:ln w="11430"/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defRPr>
            </a:lvl1pPr>
            <a:lvl2pPr>
              <a:defRPr lang="zh-CN" altLang="en-US" sz="2400" kern="12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2023/11/10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12"/>
            <a:ext cx="12204000" cy="603327"/>
          </a:xfrm>
          <a:prstGeom prst="rect">
            <a:avLst/>
          </a:prstGeom>
        </p:spPr>
      </p:pic>
      <p:grpSp>
        <p:nvGrpSpPr>
          <p:cNvPr id="9" name="组合 8"/>
          <p:cNvGrpSpPr/>
          <p:nvPr userDrawn="1"/>
        </p:nvGrpSpPr>
        <p:grpSpPr>
          <a:xfrm>
            <a:off x="0" y="0"/>
            <a:ext cx="12204000" cy="603327"/>
            <a:chOff x="0" y="0"/>
            <a:chExt cx="12204000" cy="603327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0" y="0"/>
              <a:ext cx="12204000" cy="603327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65604" y="126322"/>
              <a:ext cx="1887310" cy="465182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781632" y="0"/>
              <a:ext cx="340517" cy="504825"/>
            </a:xfrm>
            <a:prstGeom prst="rect">
              <a:avLst/>
            </a:prstGeom>
          </p:spPr>
        </p:pic>
      </p:grpSp>
      <p:sp>
        <p:nvSpPr>
          <p:cNvPr id="20" name="矩形 19"/>
          <p:cNvSpPr/>
          <p:nvPr userDrawn="1"/>
        </p:nvSpPr>
        <p:spPr>
          <a:xfrm>
            <a:off x="10506075" y="204470"/>
            <a:ext cx="1685925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>
                <a:solidFill>
                  <a:schemeClr val="bg1">
                    <a:lumMod val="8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Advanced Technique of Artificial  Intelligence</a:t>
            </a:r>
            <a:endParaRPr lang="zh-CN" altLang="en-US" sz="1000" dirty="0">
              <a:solidFill>
                <a:schemeClr val="bg1">
                  <a:lumMod val="8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矩形 20"/>
          <p:cNvSpPr/>
          <p:nvPr userDrawn="1"/>
        </p:nvSpPr>
        <p:spPr>
          <a:xfrm>
            <a:off x="10874507" y="-78"/>
            <a:ext cx="1247643" cy="306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Gill Sans Ultra Bold" panose="020B0A02020104020203" pitchFamily="34" charset="0"/>
                <a:sym typeface="+mn-ea"/>
              </a:rPr>
              <a:t>ATAI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556895" y="71755"/>
            <a:ext cx="189611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bg1">
                    <a:lumMod val="8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Chongqing University of Technology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2023/11/10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2023/11/10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2023/11/10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2023/11/10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2023/11/10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2023/11/10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2023/11/10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705457"/>
            <a:ext cx="10515600" cy="512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293841"/>
            <a:ext cx="10515600" cy="5121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58775" lvl="0" indent="-4572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n"/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4325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BC03B-13BB-476B-B07A-5829C61798CD}" type="datetimeFigureOut">
              <a:rPr lang="zh-CN" altLang="en-US" smtClean="0"/>
              <a:t>2023/11/10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4325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4325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15" name="组合 14"/>
          <p:cNvGrpSpPr/>
          <p:nvPr userDrawn="1"/>
        </p:nvGrpSpPr>
        <p:grpSpPr>
          <a:xfrm>
            <a:off x="0" y="0"/>
            <a:ext cx="12204000" cy="603327"/>
            <a:chOff x="0" y="0"/>
            <a:chExt cx="12204000" cy="603327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1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0" y="0"/>
              <a:ext cx="12204000" cy="603327"/>
            </a:xfrm>
            <a:prstGeom prst="rect">
              <a:avLst/>
            </a:prstGeom>
          </p:spPr>
        </p:pic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565604" y="126322"/>
              <a:ext cx="1887310" cy="465182"/>
            </a:xfrm>
            <a:prstGeom prst="rect">
              <a:avLst/>
            </a:prstGeom>
          </p:spPr>
        </p:pic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11756232" y="0"/>
              <a:ext cx="374807" cy="504825"/>
            </a:xfrm>
            <a:prstGeom prst="rect">
              <a:avLst/>
            </a:prstGeom>
          </p:spPr>
        </p:pic>
      </p:grpSp>
      <p:sp>
        <p:nvSpPr>
          <p:cNvPr id="7" name="矩形 6"/>
          <p:cNvSpPr/>
          <p:nvPr userDrawn="1"/>
        </p:nvSpPr>
        <p:spPr>
          <a:xfrm>
            <a:off x="10874507" y="-78"/>
            <a:ext cx="1247643" cy="306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Gill Sans Ultra Bold" panose="020B0A02020104020203" pitchFamily="34" charset="0"/>
                <a:sym typeface="+mn-ea"/>
              </a:rPr>
              <a:t>ATAI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556895" y="71755"/>
            <a:ext cx="189611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bg1">
                    <a:lumMod val="8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Chongqing University of Technology</a:t>
            </a:r>
          </a:p>
        </p:txBody>
      </p:sp>
      <p:sp>
        <p:nvSpPr>
          <p:cNvPr id="8" name="矩形 7"/>
          <p:cNvSpPr/>
          <p:nvPr userDrawn="1"/>
        </p:nvSpPr>
        <p:spPr>
          <a:xfrm>
            <a:off x="10506075" y="204470"/>
            <a:ext cx="1685925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>
                <a:solidFill>
                  <a:schemeClr val="bg1">
                    <a:lumMod val="8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Advanced Technique of Artificial  Intelligence</a:t>
            </a:r>
            <a:endParaRPr lang="zh-CN" altLang="en-US" sz="1000" dirty="0">
              <a:solidFill>
                <a:schemeClr val="bg1">
                  <a:lumMod val="8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lang="zh-CN" altLang="en-US" sz="2900" b="1" kern="1200" dirty="0">
          <a:solidFill>
            <a:srgbClr val="002060"/>
          </a:solidFill>
          <a:effectLst>
            <a:glow rad="63500">
              <a:schemeClr val="bg1"/>
            </a:glow>
            <a:reflection blurRad="6350" stA="55000" endA="300" endPos="35000" dir="5400000" sy="-100000" algn="bl" rotWithShape="0"/>
          </a:effectLst>
          <a:latin typeface="Times New Roman" panose="02020603050405020304" pitchFamily="18" charset="0"/>
          <a:ea typeface="华康俪金黑W8(P)" panose="020B0800000000000000" pitchFamily="34" charset="-122"/>
          <a:cs typeface="Times New Roman" panose="02020603050405020304" pitchFamily="18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SzPct val="75000"/>
        <a:buFont typeface="Wingdings" panose="05000000000000000000" charset="0"/>
        <a:buNone/>
        <a:defRPr lang="zh-CN" altLang="en-US" sz="2600" b="1" kern="100" spc="50" dirty="0" smtClean="0">
          <a:ln w="11430"/>
          <a:solidFill>
            <a:schemeClr val="tx1"/>
          </a:solidFill>
          <a:effectLst/>
          <a:latin typeface="宋体" panose="02010600030101010101" pitchFamily="2" charset="-122"/>
          <a:ea typeface="宋体" panose="02010600030101010101" pitchFamily="2" charset="-122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60000"/>
        <a:buFont typeface="Wingdings" panose="05000000000000000000" charset="0"/>
        <a:buChar char="l"/>
        <a:defRPr sz="24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60000"/>
        <a:buFont typeface="Wingdings" panose="05000000000000000000" charset="0"/>
        <a:buChar char="l"/>
        <a:defRPr sz="22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charset="0"/>
        <a:buChar char="l"/>
        <a:defRPr sz="20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charset="0"/>
        <a:buChar char="l"/>
        <a:defRPr sz="20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图片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" y="5872531"/>
            <a:ext cx="828000" cy="828000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683447" y="2441041"/>
            <a:ext cx="10825106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altLang="zh-CN" sz="3200" b="1" dirty="0"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Graph Augmentation Summary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531360" y="3832184"/>
            <a:ext cx="312928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rgbClr val="00206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胡冬冬</a:t>
            </a:r>
            <a:endParaRPr lang="en-US" altLang="zh-CN" sz="1600" b="1" dirty="0">
              <a:solidFill>
                <a:srgbClr val="002060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5086" y="5894738"/>
            <a:ext cx="1436914" cy="96326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97009B9D-0358-8B62-8D82-C98D01EB5B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9132" y="1569842"/>
            <a:ext cx="9104091" cy="4730697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C90900AB-723A-5C24-1993-5F03CAD2CEB5}"/>
              </a:ext>
            </a:extLst>
          </p:cNvPr>
          <p:cNvSpPr txBox="1"/>
          <p:nvPr/>
        </p:nvSpPr>
        <p:spPr>
          <a:xfrm>
            <a:off x="2770414" y="742306"/>
            <a:ext cx="665117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800" kern="120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Communicative Subgraph Representation Learning for Multi-Relational Inductive Drug-Gene Interaction Prediction (SIGIR 2022)</a:t>
            </a:r>
            <a:endParaRPr lang="zh-CN" altLang="zh-CN" dirty="0"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0E6ACA31-E8A1-8168-542B-C17F835090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2325" y="1701663"/>
            <a:ext cx="7427350" cy="4511371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8B748B1B-4756-188A-AFCC-44EA395D1BD2}"/>
              </a:ext>
            </a:extLst>
          </p:cNvPr>
          <p:cNvSpPr txBox="1"/>
          <p:nvPr/>
        </p:nvSpPr>
        <p:spPr>
          <a:xfrm>
            <a:off x="1946896" y="1149452"/>
            <a:ext cx="85717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/>
              <a:t>Enhancing Sequential Recommendation with Graph Contrastive Learning (IJCAI 2022)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1359" y="1482271"/>
            <a:ext cx="2203164" cy="225723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159" y="4670335"/>
            <a:ext cx="1789926" cy="166012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31637" y="4613145"/>
            <a:ext cx="1790674" cy="177450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43641" y="4598976"/>
            <a:ext cx="1694352" cy="181968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55513" y="4553597"/>
            <a:ext cx="1700503" cy="1865067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740513" y="4278119"/>
            <a:ext cx="15472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Node dropping</a:t>
            </a:r>
            <a:endParaRPr lang="zh-CN" altLang="en-US" sz="1600" dirty="0"/>
          </a:p>
        </p:txBody>
      </p:sp>
      <p:sp>
        <p:nvSpPr>
          <p:cNvPr id="13" name="文本框 12"/>
          <p:cNvSpPr txBox="1"/>
          <p:nvPr/>
        </p:nvSpPr>
        <p:spPr>
          <a:xfrm>
            <a:off x="3731637" y="4215043"/>
            <a:ext cx="17876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Edge perturbation</a:t>
            </a:r>
            <a:endParaRPr lang="zh-CN" altLang="en-US" sz="1600" dirty="0"/>
          </a:p>
        </p:txBody>
      </p:sp>
      <p:sp>
        <p:nvSpPr>
          <p:cNvPr id="15" name="文本框 14"/>
          <p:cNvSpPr txBox="1"/>
          <p:nvPr/>
        </p:nvSpPr>
        <p:spPr>
          <a:xfrm>
            <a:off x="6814615" y="4236161"/>
            <a:ext cx="1752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Attribute masking</a:t>
            </a:r>
            <a:endParaRPr lang="zh-CN" altLang="en-US" sz="1600" dirty="0"/>
          </a:p>
        </p:txBody>
      </p:sp>
      <p:sp>
        <p:nvSpPr>
          <p:cNvPr id="12" name="文本框 11"/>
          <p:cNvSpPr txBox="1"/>
          <p:nvPr/>
        </p:nvSpPr>
        <p:spPr>
          <a:xfrm>
            <a:off x="10130927" y="4184265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rgbClr val="FF0000"/>
                </a:solidFill>
              </a:rPr>
              <a:t>Subgraph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291809" y="3012605"/>
            <a:ext cx="34459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dirty="0"/>
              <a:t>How to generate unique and informative views for graph </a:t>
            </a:r>
            <a:r>
              <a:rPr lang="en-US" altLang="zh-CN" dirty="0" smtClean="0"/>
              <a:t>contrastive learning?</a:t>
            </a:r>
            <a:endParaRPr lang="zh-CN" altLang="en-US" dirty="0"/>
          </a:p>
        </p:txBody>
      </p:sp>
      <p:sp>
        <p:nvSpPr>
          <p:cNvPr id="17" name="文本框 16"/>
          <p:cNvSpPr txBox="1"/>
          <p:nvPr/>
        </p:nvSpPr>
        <p:spPr>
          <a:xfrm>
            <a:off x="160447" y="745119"/>
            <a:ext cx="11699213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altLang="zh-CN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Dual Space Graph Contrastive </a:t>
            </a:r>
            <a:r>
              <a:rPr lang="en-US" altLang="zh-CN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Learning(WWW2022)</a:t>
            </a:r>
            <a:endParaRPr lang="en-US" altLang="zh-CN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793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5" grpId="0"/>
      <p:bldP spid="12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title"/>
          </p:nvPr>
        </p:nvSpPr>
        <p:spPr>
          <a:xfrm>
            <a:off x="838200" y="2739287"/>
            <a:ext cx="10515600" cy="482946"/>
          </a:xfrm>
        </p:spPr>
        <p:txBody>
          <a:bodyPr/>
          <a:lstStyle/>
          <a:p>
            <a:r>
              <a:rPr lang="en-US" altLang="zh-CN" sz="4800" dirty="0">
                <a:ea typeface="楷体" panose="02010609060101010101" pitchFamily="49" charset="-122"/>
                <a:sym typeface="+mn-ea"/>
              </a:rPr>
              <a:t>Thanks</a:t>
            </a:r>
            <a:endParaRPr kumimoji="1" lang="en-US" altLang="zh-CN" sz="4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7146a6f6-881e-49d8-894d-5059c59493c4}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10578</TotalTime>
  <Words>66</Words>
  <Application>Microsoft Office PowerPoint</Application>
  <PresentationFormat>宽屏</PresentationFormat>
  <Paragraphs>15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Gill Sans Ultra Bold</vt:lpstr>
      <vt:lpstr>等线</vt:lpstr>
      <vt:lpstr>仿宋</vt:lpstr>
      <vt:lpstr>华康俪金黑W8(P)</vt:lpstr>
      <vt:lpstr>楷体</vt:lpstr>
      <vt:lpstr>宋体</vt:lpstr>
      <vt:lpstr>微软雅黑</vt:lpstr>
      <vt:lpstr>Arial</vt:lpstr>
      <vt:lpstr>Times New Roman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Thanks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Xiaofei Zhu</dc:creator>
  <cp:lastModifiedBy>Administrator</cp:lastModifiedBy>
  <cp:revision>2344</cp:revision>
  <dcterms:created xsi:type="dcterms:W3CDTF">2017-04-22T07:59:00Z</dcterms:created>
  <dcterms:modified xsi:type="dcterms:W3CDTF">2023-11-10T01:38:11Z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2052-11.1.0.10938</vt:lpwstr>
  </property>
  <property fmtid="{D5CDD505-2E9C-101B-9397-08002B2CF9AE}" pid="3" name="ICV">
    <vt:lpwstr>D2037B5286C04EB199763968C4C6C176</vt:lpwstr>
  </property>
</Properties>
</file>